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19"/>
  </p:notesMasterIdLst>
  <p:sldIdLst>
    <p:sldId id="256" r:id="rId2"/>
    <p:sldId id="270" r:id="rId3"/>
    <p:sldId id="280" r:id="rId4"/>
    <p:sldId id="271" r:id="rId5"/>
    <p:sldId id="281" r:id="rId6"/>
    <p:sldId id="282" r:id="rId7"/>
    <p:sldId id="283" r:id="rId8"/>
    <p:sldId id="284" r:id="rId9"/>
    <p:sldId id="275" r:id="rId10"/>
    <p:sldId id="272" r:id="rId11"/>
    <p:sldId id="273" r:id="rId12"/>
    <p:sldId id="274" r:id="rId13"/>
    <p:sldId id="276" r:id="rId14"/>
    <p:sldId id="285" r:id="rId15"/>
    <p:sldId id="286" r:id="rId16"/>
    <p:sldId id="277" r:id="rId17"/>
    <p:sldId id="278" r:id="rId18"/>
  </p:sldIdLst>
  <p:sldSz cx="9144000" cy="5143500" type="screen16x9"/>
  <p:notesSz cx="6858000" cy="9144000"/>
  <p:defaultTextStyle>
    <a:defPPr>
      <a:defRPr lang="sk-SK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7" autoAdjust="0"/>
    <p:restoredTop sz="86421" autoAdjust="0"/>
  </p:normalViewPr>
  <p:slideViewPr>
    <p:cSldViewPr>
      <p:cViewPr varScale="1">
        <p:scale>
          <a:sx n="78" d="100"/>
          <a:sy n="78" d="100"/>
        </p:scale>
        <p:origin x="-816" y="-9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30" y="640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EB9747-F385-442A-A646-2A9561108268}" type="datetimeFigureOut">
              <a:rPr lang="sk-SK" smtClean="0"/>
              <a:pPr/>
              <a:t>24.3.2021</a:t>
            </a:fld>
            <a:endParaRPr lang="sk-SK"/>
          </a:p>
        </p:txBody>
      </p:sp>
      <p:sp>
        <p:nvSpPr>
          <p:cNvPr id="4" name="Zástupný symbol obrazu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Zástupný symbol poznámo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A9E604-847E-452F-B5F5-EF4590EFECB9}" type="slidenum">
              <a:rPr lang="sk-SK" smtClean="0"/>
              <a:pPr/>
              <a:t>‹#›</a:t>
            </a:fld>
            <a:endParaRPr lang="sk-S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A9E604-847E-452F-B5F5-EF4590EFECB9}" type="slidenum">
              <a:rPr lang="sk-SK" smtClean="0"/>
              <a:pPr/>
              <a:t>4</a:t>
            </a:fld>
            <a:endParaRPr lang="sk-SK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A9E604-847E-452F-B5F5-EF4590EFECB9}" type="slidenum">
              <a:rPr lang="sk-SK" smtClean="0"/>
              <a:pPr/>
              <a:t>5</a:t>
            </a:fld>
            <a:endParaRPr lang="sk-SK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A9E604-847E-452F-B5F5-EF4590EFECB9}" type="slidenum">
              <a:rPr lang="sk-SK" smtClean="0"/>
              <a:pPr/>
              <a:t>6</a:t>
            </a:fld>
            <a:endParaRPr lang="sk-SK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A9E604-847E-452F-B5F5-EF4590EFECB9}" type="slidenum">
              <a:rPr lang="sk-SK" smtClean="0"/>
              <a:pPr/>
              <a:t>7</a:t>
            </a:fld>
            <a:endParaRPr lang="sk-SK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A9E604-847E-452F-B5F5-EF4590EFECB9}" type="slidenum">
              <a:rPr lang="sk-SK" smtClean="0"/>
              <a:pPr/>
              <a:t>8</a:t>
            </a:fld>
            <a:endParaRPr lang="sk-SK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609600" y="914400"/>
            <a:ext cx="7924800" cy="6858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sk-SK"/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1981201" y="29718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sk-SK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1" y="1143000"/>
            <a:ext cx="7623175" cy="1314450"/>
          </a:xfrm>
        </p:spPr>
        <p:txBody>
          <a:bodyPr/>
          <a:lstStyle>
            <a:lvl1pPr>
              <a:defRPr sz="5000"/>
            </a:lvl1pPr>
          </a:lstStyle>
          <a:p>
            <a:r>
              <a:rPr lang="sk-SK" altLang="en-US"/>
              <a:t>Click to edit Master title style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2971800"/>
            <a:ext cx="6553200" cy="131445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sk-SK" altLang="en-US"/>
              <a:t>Click to edit Master subtitle style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sk-SK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4682729"/>
            <a:ext cx="2895600" cy="3429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sk-SK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416F36D-6049-470A-BC2D-D4B2E70AF377}" type="slidenum">
              <a:rPr lang="sk-SK" altLang="en-US"/>
              <a:pPr>
                <a:defRPr/>
              </a:pPr>
              <a:t>‹#›</a:t>
            </a:fld>
            <a:endParaRPr lang="sk-SK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sk-SK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sk-SK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9DCA40-EA9E-46DF-B06B-B6DE067FE4B6}" type="slidenum">
              <a:rPr lang="sk-SK" altLang="en-US"/>
              <a:pPr>
                <a:defRPr/>
              </a:pPr>
              <a:t>‹#›</a:t>
            </a:fld>
            <a:endParaRPr lang="sk-SK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08360"/>
            <a:ext cx="2057400" cy="4389834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sk-SK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08360"/>
            <a:ext cx="6019800" cy="4389834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sk-SK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8A14F5-DE18-4098-9933-632350431ECF}" type="slidenum">
              <a:rPr lang="sk-SK" altLang="en-US"/>
              <a:pPr>
                <a:defRPr/>
              </a:pPr>
              <a:t>‹#›</a:t>
            </a:fld>
            <a:endParaRPr lang="sk-SK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sk-SK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sk-SK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E03ACB-26DC-48CC-8163-DF43984ABB5A}" type="slidenum">
              <a:rPr lang="sk-SK" altLang="en-US"/>
              <a:pPr>
                <a:defRPr/>
              </a:pPr>
              <a:t>‹#›</a:t>
            </a:fld>
            <a:endParaRPr lang="sk-SK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sk-SK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41995A-3845-43A9-8F90-11E4C6F7627A}" type="slidenum">
              <a:rPr lang="sk-SK" altLang="en-US"/>
              <a:pPr>
                <a:defRPr/>
              </a:pPr>
              <a:t>‹#›</a:t>
            </a:fld>
            <a:endParaRPr lang="sk-SK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sk-SK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804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sk-SK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804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sk-SK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0B02C0-C543-4B04-813E-D94DDA4DEA6F}" type="slidenum">
              <a:rPr lang="sk-SK" altLang="en-US"/>
              <a:pPr>
                <a:defRPr/>
              </a:pPr>
              <a:t>‹#›</a:t>
            </a:fld>
            <a:endParaRPr lang="sk-SK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sk-SK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sk-SK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sk-SK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49F4E4-0D8E-4754-8B34-C70BE665403D}" type="slidenum">
              <a:rPr lang="sk-SK" altLang="en-US"/>
              <a:pPr>
                <a:defRPr/>
              </a:pPr>
              <a:t>‹#›</a:t>
            </a:fld>
            <a:endParaRPr lang="sk-SK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sk-SK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E74091-ABCB-461A-A98D-CE6473F0B179}" type="slidenum">
              <a:rPr lang="sk-SK" altLang="en-US"/>
              <a:pPr>
                <a:defRPr/>
              </a:pPr>
              <a:t>‹#›</a:t>
            </a:fld>
            <a:endParaRPr lang="sk-SK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661E81-25B9-4BC1-B6C8-8FBA2183C236}" type="slidenum">
              <a:rPr lang="sk-SK" altLang="en-US"/>
              <a:pPr>
                <a:defRPr/>
              </a:pPr>
              <a:t>‹#›</a:t>
            </a:fld>
            <a:endParaRPr lang="sk-SK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sk-SK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sk-SK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4FF04B-FBC9-4DD6-B730-9AC90E0372EB}" type="slidenum">
              <a:rPr lang="sk-SK" altLang="en-US"/>
              <a:pPr>
                <a:defRPr/>
              </a:pPr>
              <a:t>‹#›</a:t>
            </a:fld>
            <a:endParaRPr lang="sk-SK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sk-SK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k-SK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800D72-59F3-4C58-818B-5D6CF9E9A380}" type="slidenum">
              <a:rPr lang="sk-SK" altLang="en-US"/>
              <a:pPr>
                <a:defRPr/>
              </a:pPr>
              <a:t>‹#›</a:t>
            </a:fld>
            <a:endParaRPr lang="sk-SK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8360"/>
            <a:ext cx="8229600" cy="854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k-SK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0"/>
            <a:ext cx="8229600" cy="3398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k-SK" altLang="en-US" smtClean="0"/>
              <a:t>Click to edit Master text styles</a:t>
            </a:r>
          </a:p>
          <a:p>
            <a:pPr lvl="1"/>
            <a:r>
              <a:rPr lang="sk-SK" altLang="en-US" smtClean="0"/>
              <a:t>Second level</a:t>
            </a:r>
          </a:p>
          <a:p>
            <a:pPr lvl="2"/>
            <a:r>
              <a:rPr lang="sk-SK" altLang="en-US" smtClean="0"/>
              <a:t>Third level</a:t>
            </a:r>
          </a:p>
          <a:p>
            <a:pPr lvl="3"/>
            <a:r>
              <a:rPr lang="sk-SK" altLang="en-US" smtClean="0"/>
              <a:t>Fourth level</a:t>
            </a:r>
          </a:p>
          <a:p>
            <a:pPr lvl="4"/>
            <a:r>
              <a:rPr lang="sk-SK" altLang="en-US" smtClean="0"/>
              <a:t>Fifth level</a:t>
            </a:r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2729"/>
            <a:ext cx="21336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+mj-lt"/>
              </a:defRPr>
            </a:lvl1pPr>
          </a:lstStyle>
          <a:p>
            <a:pPr>
              <a:defRPr/>
            </a:pPr>
            <a:endParaRPr lang="sk-SK" altLang="en-US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6300"/>
            <a:ext cx="28956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smtClean="0">
                <a:latin typeface="+mj-lt"/>
              </a:defRPr>
            </a:lvl1pPr>
          </a:lstStyle>
          <a:p>
            <a:pPr>
              <a:defRPr/>
            </a:pPr>
            <a:endParaRPr lang="sk-SK" altLang="en-US"/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2729"/>
            <a:ext cx="21336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+mj-lt"/>
              </a:defRPr>
            </a:lvl1pPr>
          </a:lstStyle>
          <a:p>
            <a:pPr>
              <a:defRPr/>
            </a:pPr>
            <a:fld id="{0CEF5114-F575-489E-BCD1-7EF44B5A6196}" type="slidenum">
              <a:rPr lang="sk-SK" altLang="en-US"/>
              <a:pPr>
                <a:defRPr/>
              </a:pPr>
              <a:t>‹#›</a:t>
            </a:fld>
            <a:endParaRPr lang="sk-SK" altLang="en-US"/>
          </a:p>
        </p:txBody>
      </p:sp>
      <p:sp>
        <p:nvSpPr>
          <p:cNvPr id="17415" name="Freeform 7"/>
          <p:cNvSpPr>
            <a:spLocks noChangeArrowheads="1"/>
          </p:cNvSpPr>
          <p:nvPr/>
        </p:nvSpPr>
        <p:spPr bwMode="auto">
          <a:xfrm>
            <a:off x="381000" y="171450"/>
            <a:ext cx="8229600" cy="4572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sk-SK"/>
          </a:p>
        </p:txBody>
      </p:sp>
      <p:sp>
        <p:nvSpPr>
          <p:cNvPr id="17416" name="Line 8"/>
          <p:cNvSpPr>
            <a:spLocks noChangeShapeType="1"/>
          </p:cNvSpPr>
          <p:nvPr/>
        </p:nvSpPr>
        <p:spPr bwMode="auto">
          <a:xfrm>
            <a:off x="457200" y="46291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sk-S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6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000"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z="4000" dirty="0" smtClean="0"/>
              <a:t>Exercise 2-10 MCE: Site selection Using Boolean</a:t>
            </a:r>
            <a:r>
              <a:rPr lang="sk-SK" sz="4000" dirty="0" smtClean="0"/>
              <a:t> </a:t>
            </a:r>
            <a:r>
              <a:rPr lang="en-US" sz="4000" dirty="0" smtClean="0"/>
              <a:t>and continuous Results</a:t>
            </a:r>
            <a:endParaRPr lang="sk-SK" sz="4000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000232" y="3357568"/>
            <a:ext cx="6553200" cy="1314450"/>
          </a:xfrm>
        </p:spPr>
        <p:txBody>
          <a:bodyPr/>
          <a:lstStyle/>
          <a:p>
            <a:pPr eaLnBrk="1" hangingPunct="1"/>
            <a:r>
              <a:rPr lang="en-US" dirty="0" err="1" smtClean="0"/>
              <a:t>Predmet</a:t>
            </a:r>
            <a:r>
              <a:rPr lang="en-US" dirty="0" smtClean="0"/>
              <a:t>: </a:t>
            </a:r>
            <a:r>
              <a:rPr lang="en-US" dirty="0" err="1" smtClean="0"/>
              <a:t>Tvorba</a:t>
            </a:r>
            <a:r>
              <a:rPr lang="en-US" dirty="0" smtClean="0"/>
              <a:t> </a:t>
            </a:r>
            <a:r>
              <a:rPr lang="en-US" dirty="0" err="1" smtClean="0"/>
              <a:t>rozhodnut</a:t>
            </a:r>
            <a:r>
              <a:rPr lang="sk-SK" dirty="0" smtClean="0"/>
              <a:t>í v GIS</a:t>
            </a:r>
          </a:p>
          <a:p>
            <a:pPr eaLnBrk="1" hangingPunct="1"/>
            <a:r>
              <a:rPr lang="sk-SK" dirty="0" smtClean="0"/>
              <a:t>Mgr. Martin </a:t>
            </a:r>
            <a:r>
              <a:rPr lang="sk-SK" dirty="0" err="1" smtClean="0"/>
              <a:t>Iring</a:t>
            </a:r>
            <a:r>
              <a:rPr lang="sk-SK" dirty="0" smtClean="0"/>
              <a:t>, Mgr. Vladimír Pelech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k-SK" sz="3600" dirty="0" smtClean="0"/>
              <a:t>Výber lokalít pre rezidenčnú výstavbu na základe spojitých výstupov II – prístup 1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88284"/>
            <a:ext cx="8229600" cy="3398044"/>
          </a:xfrm>
        </p:spPr>
        <p:txBody>
          <a:bodyPr/>
          <a:lstStyle/>
          <a:p>
            <a:pPr marL="342900" marR="0" lvl="1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lang="sk-SK" dirty="0" smtClean="0"/>
              <a:t>	</a:t>
            </a:r>
            <a:r>
              <a:rPr lang="sk-SK" sz="2000" dirty="0" smtClean="0"/>
              <a:t>Výber priestorovo kompaktných oblastí s rozlohou minimálne 20 hektárov z </a:t>
            </a:r>
            <a:r>
              <a:rPr lang="sk-SK" sz="2000" dirty="0" err="1" smtClean="0"/>
              <a:t>reklasifikovaného</a:t>
            </a:r>
            <a:r>
              <a:rPr lang="sk-SK" sz="2000" dirty="0" smtClean="0"/>
              <a:t> výstupu (</a:t>
            </a:r>
            <a:r>
              <a:rPr lang="sk-SK" sz="2000" dirty="0" err="1" smtClean="0"/>
              <a:t>reklasifikácia</a:t>
            </a:r>
            <a:r>
              <a:rPr lang="sk-SK" sz="2000" dirty="0" smtClean="0"/>
              <a:t> na základe hodnoty miery vhodnosti). Limitná miera hodnoty vhodnosti = 200. </a:t>
            </a:r>
            <a:r>
              <a:rPr lang="sk-SK" sz="2000" dirty="0" err="1" smtClean="0"/>
              <a:t>Reklasifikačné</a:t>
            </a:r>
            <a:r>
              <a:rPr lang="sk-SK" sz="2000" dirty="0" smtClean="0"/>
              <a:t> pravidlá pre danú</a:t>
            </a:r>
            <a:r>
              <a:rPr lang="sk-SK" sz="2000" baseline="0" dirty="0" smtClean="0"/>
              <a:t> vrstvu budú:</a:t>
            </a:r>
            <a:endParaRPr lang="sk-SK" dirty="0" smtClean="0"/>
          </a:p>
          <a:p>
            <a:pPr lvl="1" eaLnBrk="1" hangingPunct="1"/>
            <a:r>
              <a:rPr lang="sk-SK" sz="1800" dirty="0" smtClean="0"/>
              <a:t>0 - 200 = 0</a:t>
            </a:r>
          </a:p>
          <a:p>
            <a:pPr lvl="1" eaLnBrk="1" hangingPunct="1"/>
            <a:r>
              <a:rPr lang="sk-SK" sz="1800" dirty="0" smtClean="0"/>
              <a:t>200 - 255 = 1</a:t>
            </a:r>
            <a:endParaRPr lang="sk-SK" dirty="0" smtClean="0"/>
          </a:p>
          <a:p>
            <a:pPr eaLnBrk="1" hangingPunct="1"/>
            <a:r>
              <a:rPr lang="sk-SK" sz="2000" i="0" dirty="0" smtClean="0"/>
              <a:t>Nasleduje</a:t>
            </a:r>
            <a:r>
              <a:rPr lang="sk-SK" sz="2000" i="0" baseline="0" dirty="0" smtClean="0"/>
              <a:t> rovnaký postup ako pri </a:t>
            </a:r>
            <a:r>
              <a:rPr lang="sk-SK" sz="2000" i="0" baseline="0" dirty="0" err="1" smtClean="0"/>
              <a:t>Boolean</a:t>
            </a:r>
            <a:r>
              <a:rPr lang="sk-SK" sz="2000" i="0" baseline="0" dirty="0" smtClean="0"/>
              <a:t>:</a:t>
            </a:r>
          </a:p>
          <a:p>
            <a:pPr lvl="1" eaLnBrk="1" hangingPunct="1"/>
            <a:r>
              <a:rPr lang="sk-SK" sz="1800" i="1" baseline="0" dirty="0" smtClean="0"/>
              <a:t> </a:t>
            </a:r>
            <a:r>
              <a:rPr lang="sk-SK" sz="1800" i="1" dirty="0" smtClean="0"/>
              <a:t>Group, </a:t>
            </a:r>
            <a:r>
              <a:rPr lang="sk-SK" sz="1800" i="1" dirty="0" err="1" smtClean="0"/>
              <a:t>Area</a:t>
            </a:r>
            <a:r>
              <a:rPr lang="sk-SK" sz="1800" i="1" dirty="0" smtClean="0"/>
              <a:t>, </a:t>
            </a:r>
            <a:r>
              <a:rPr lang="sk-SK" sz="1800" i="1" dirty="0" err="1" smtClean="0"/>
              <a:t>Reclass</a:t>
            </a:r>
            <a:r>
              <a:rPr lang="sk-SK" sz="1800" i="1" dirty="0" smtClean="0"/>
              <a:t> </a:t>
            </a:r>
            <a:r>
              <a:rPr lang="sk-SK" sz="1800" i="0" dirty="0" smtClean="0"/>
              <a:t>(0,0-20;1,20-99;0,99-99999),</a:t>
            </a:r>
            <a:r>
              <a:rPr lang="sk-SK" sz="1800" i="0" baseline="0" dirty="0" smtClean="0"/>
              <a:t> </a:t>
            </a:r>
            <a:r>
              <a:rPr lang="sk-SK" sz="1800" i="1" baseline="0" dirty="0" err="1" smtClean="0"/>
              <a:t>Overlay</a:t>
            </a:r>
            <a:endParaRPr lang="sk-SK" sz="1800" i="1" dirty="0" smtClean="0"/>
          </a:p>
        </p:txBody>
      </p:sp>
      <p:pic>
        <p:nvPicPr>
          <p:cNvPr id="2" name="Obrázo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87500"/>
            <a:ext cx="3429598" cy="2880000"/>
          </a:xfrm>
          <a:prstGeom prst="rect">
            <a:avLst/>
          </a:prstGeom>
        </p:spPr>
      </p:pic>
      <p:pic>
        <p:nvPicPr>
          <p:cNvPr id="3" name="Obrázo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35" y="1687500"/>
            <a:ext cx="3524600" cy="2880000"/>
          </a:xfrm>
          <a:prstGeom prst="rect">
            <a:avLst/>
          </a:prstGeom>
        </p:spPr>
      </p:pic>
      <p:pic>
        <p:nvPicPr>
          <p:cNvPr id="4" name="Obrázok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0100" y="1687500"/>
            <a:ext cx="3719357" cy="2880000"/>
          </a:xfrm>
          <a:prstGeom prst="rect">
            <a:avLst/>
          </a:prstGeom>
        </p:spPr>
      </p:pic>
      <p:pic>
        <p:nvPicPr>
          <p:cNvPr id="5" name="Obrázok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71604" y="1687500"/>
            <a:ext cx="3429598" cy="288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k-SK" sz="3600" dirty="0" smtClean="0"/>
              <a:t>Výber lokalít pre rezidenčnú výstavbu na základe spojitých výstupov III – prístup 1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28742"/>
            <a:ext cx="8229600" cy="3169452"/>
          </a:xfrm>
        </p:spPr>
        <p:txBody>
          <a:bodyPr/>
          <a:lstStyle/>
          <a:p>
            <a:pPr eaLnBrk="1" hangingPunct="1"/>
            <a:r>
              <a:rPr lang="sk-SK" sz="2000" dirty="0" smtClean="0"/>
              <a:t>Výber lokalít pre rezidenčnú výstavbu je možné zautomatizovať.</a:t>
            </a:r>
          </a:p>
          <a:p>
            <a:pPr eaLnBrk="1" hangingPunct="1"/>
            <a:r>
              <a:rPr lang="sk-SK" sz="2000" dirty="0" smtClean="0"/>
              <a:t>Výhodou je neopakovanie zdĺhavého procesu výberu, keďže sa použije makro cez </a:t>
            </a:r>
            <a:r>
              <a:rPr lang="sk-SK" sz="2000" i="1" dirty="0" smtClean="0"/>
              <a:t>Run </a:t>
            </a:r>
            <a:r>
              <a:rPr lang="sk-SK" sz="2000" i="1" dirty="0" err="1" smtClean="0"/>
              <a:t>Macro</a:t>
            </a:r>
            <a:r>
              <a:rPr lang="sk-SK" sz="2000" dirty="0" smtClean="0"/>
              <a:t>.</a:t>
            </a:r>
            <a:endParaRPr lang="sk-SK" sz="2000" dirty="0"/>
          </a:p>
          <a:p>
            <a:pPr eaLnBrk="1" hangingPunct="1"/>
            <a:r>
              <a:rPr lang="sk-SK" sz="2000" dirty="0" smtClean="0"/>
              <a:t>Oddeľovačom parametrov sú medzery. </a:t>
            </a:r>
          </a:p>
          <a:p>
            <a:pPr eaLnBrk="1" hangingPunct="1"/>
            <a:r>
              <a:rPr lang="sk-SK" sz="2000" dirty="0" smtClean="0"/>
              <a:t>Makro pre výber vhodnej lokality má 4 parametre:</a:t>
            </a:r>
          </a:p>
          <a:p>
            <a:pPr lvl="1" eaLnBrk="1" hangingPunct="1"/>
            <a:r>
              <a:rPr lang="sk-SK" sz="1800" dirty="0" smtClean="0"/>
              <a:t>Názov vstupnej vrstvy vhodnosti</a:t>
            </a:r>
          </a:p>
          <a:p>
            <a:pPr lvl="1" eaLnBrk="1" hangingPunct="1"/>
            <a:r>
              <a:rPr lang="sk-SK" sz="1800" dirty="0" smtClean="0"/>
              <a:t>Minimálnu hodnotu miery vhodnosti</a:t>
            </a:r>
          </a:p>
          <a:p>
            <a:pPr lvl="1" eaLnBrk="1" hangingPunct="1"/>
            <a:r>
              <a:rPr lang="sk-SK" sz="1800" dirty="0" smtClean="0"/>
              <a:t>Minimálnu rozlohu</a:t>
            </a:r>
          </a:p>
          <a:p>
            <a:pPr lvl="1" eaLnBrk="1" hangingPunct="1"/>
            <a:r>
              <a:rPr lang="sk-SK" sz="1800" dirty="0" smtClean="0"/>
              <a:t>Názov výslednej vrstvy</a:t>
            </a:r>
            <a:r>
              <a:rPr lang="sk-SK" sz="2000" dirty="0" smtClean="0"/>
              <a:t> </a:t>
            </a:r>
          </a:p>
        </p:txBody>
      </p:sp>
      <p:pic>
        <p:nvPicPr>
          <p:cNvPr id="3" name="Obrázo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4876" y="4000510"/>
            <a:ext cx="4200525" cy="914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k-SK" sz="3600" dirty="0" smtClean="0"/>
              <a:t>Parametre pre spustenia </a:t>
            </a:r>
            <a:r>
              <a:rPr lang="sk-SK" sz="3600" dirty="0" err="1" smtClean="0"/>
              <a:t>makra</a:t>
            </a:r>
            <a:r>
              <a:rPr lang="sk-SK" sz="3600" dirty="0" smtClean="0"/>
              <a:t> – vstup mapa Vysledok28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71618"/>
            <a:ext cx="8229600" cy="3026576"/>
          </a:xfrm>
        </p:spPr>
        <p:txBody>
          <a:bodyPr/>
          <a:lstStyle/>
          <a:p>
            <a:pPr eaLnBrk="1" hangingPunct="1"/>
            <a:r>
              <a:rPr lang="sk-SK" sz="2000" dirty="0" smtClean="0"/>
              <a:t>Hodnota miery vhodnosti 200, rozloha 20 </a:t>
            </a:r>
            <a:r>
              <a:rPr lang="sk-SK" sz="2000" dirty="0" smtClean="0"/>
              <a:t>hektárov (prázdny)</a:t>
            </a:r>
            <a:endParaRPr lang="sk-SK" sz="2000" dirty="0" smtClean="0"/>
          </a:p>
          <a:p>
            <a:pPr eaLnBrk="1" hangingPunct="1"/>
            <a:r>
              <a:rPr lang="sk-SK" sz="2000" dirty="0" smtClean="0"/>
              <a:t>Hodnota miery vhodnosti 200, rozloha 10 </a:t>
            </a:r>
            <a:r>
              <a:rPr lang="sk-SK" sz="2000" dirty="0" smtClean="0"/>
              <a:t>hektárov (prázdny)</a:t>
            </a:r>
            <a:endParaRPr lang="sk-SK" sz="2000" dirty="0" smtClean="0"/>
          </a:p>
          <a:p>
            <a:pPr eaLnBrk="1" hangingPunct="1"/>
            <a:r>
              <a:rPr lang="sk-SK" sz="2000" dirty="0" smtClean="0"/>
              <a:t>Hodnota miery vhodnosti 175, rozloha 10 </a:t>
            </a:r>
            <a:r>
              <a:rPr lang="sk-SK" sz="2000" dirty="0" smtClean="0"/>
              <a:t>hektárov (1 zóna)</a:t>
            </a:r>
            <a:endParaRPr lang="sk-SK" sz="2000" dirty="0" smtClean="0"/>
          </a:p>
          <a:p>
            <a:pPr eaLnBrk="1" hangingPunct="1"/>
            <a:r>
              <a:rPr lang="sk-SK" sz="2000" dirty="0" smtClean="0"/>
              <a:t>Hodnota miery vhodnosti 150, rozloha 10 </a:t>
            </a:r>
            <a:r>
              <a:rPr lang="sk-SK" sz="2000" dirty="0" smtClean="0"/>
              <a:t>hektárov (9 zón)</a:t>
            </a:r>
            <a:endParaRPr lang="sk-SK" sz="2000" dirty="0" smtClean="0"/>
          </a:p>
          <a:p>
            <a:pPr eaLnBrk="1" hangingPunct="1"/>
            <a:endParaRPr lang="sk-SK" dirty="0" smtClean="0"/>
          </a:p>
          <a:p>
            <a:pPr eaLnBrk="1" hangingPunct="1"/>
            <a:endParaRPr lang="sk-SK" dirty="0" smtClean="0"/>
          </a:p>
          <a:p>
            <a:pPr eaLnBrk="1" hangingPunct="1"/>
            <a:endParaRPr lang="sk-SK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k-SK" sz="3600" dirty="0" smtClean="0"/>
              <a:t>Výber lokalít pre rezidenčnú výstavbu na základe spojitých výstupov IV – prístup 2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00180"/>
            <a:ext cx="8229600" cy="3098014"/>
          </a:xfrm>
        </p:spPr>
        <p:txBody>
          <a:bodyPr/>
          <a:lstStyle/>
          <a:p>
            <a:pPr eaLnBrk="1" hangingPunct="1"/>
            <a:r>
              <a:rPr lang="sk-SK" sz="2000" dirty="0" smtClean="0"/>
              <a:t>Pred vytvorením samotného výstupu tvorby rastra vhodnosti územia pre rezidenčnú výstavbu sa zadá požadovaná časť z výsledku na základe plochy. </a:t>
            </a:r>
          </a:p>
          <a:p>
            <a:pPr eaLnBrk="1" hangingPunct="1"/>
            <a:r>
              <a:rPr lang="sk-SK" sz="2000" dirty="0" smtClean="0"/>
              <a:t>Uvedené sa zadáva na konci procesu v </a:t>
            </a:r>
            <a:r>
              <a:rPr lang="sk-SK" sz="2000" dirty="0" err="1" smtClean="0"/>
              <a:t>Decision</a:t>
            </a:r>
            <a:r>
              <a:rPr lang="sk-SK" sz="2000" dirty="0" smtClean="0"/>
              <a:t> </a:t>
            </a:r>
            <a:r>
              <a:rPr lang="sk-SK" sz="2000" dirty="0" err="1" smtClean="0"/>
              <a:t>Wizard</a:t>
            </a:r>
            <a:r>
              <a:rPr lang="sk-SK" sz="2000" dirty="0" smtClean="0"/>
              <a:t>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42" y="2934576"/>
            <a:ext cx="3286116" cy="2208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k-SK" sz="3600" dirty="0" smtClean="0"/>
              <a:t>Výber lokalít pre rezidenčnú výstavbu na základe spojitých výstupov IV – prístup 2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00180"/>
            <a:ext cx="8229600" cy="3098014"/>
          </a:xfrm>
        </p:spPr>
        <p:txBody>
          <a:bodyPr/>
          <a:lstStyle/>
          <a:p>
            <a:pPr eaLnBrk="1" hangingPunct="1"/>
            <a:r>
              <a:rPr lang="sk-SK" sz="2000" dirty="0" smtClean="0"/>
              <a:t>Z procesu MCEWLC výstupy pre1000 a 2000 hektárov.</a:t>
            </a:r>
          </a:p>
        </p:txBody>
      </p:sp>
      <p:pic>
        <p:nvPicPr>
          <p:cNvPr id="2" name="Obrázo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538" y="2000246"/>
            <a:ext cx="2951025" cy="2520000"/>
          </a:xfrm>
          <a:prstGeom prst="rect">
            <a:avLst/>
          </a:prstGeom>
        </p:spPr>
      </p:pic>
      <p:pic>
        <p:nvPicPr>
          <p:cNvPr id="3" name="Obrázo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4876" y="2000246"/>
            <a:ext cx="2951025" cy="252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k-SK" sz="3600" dirty="0" smtClean="0"/>
              <a:t>Výber lokalít pre rezidenčnú výstavbu na základe spojitých výstupov IV – prístup 2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00180"/>
            <a:ext cx="8229600" cy="3098014"/>
          </a:xfrm>
        </p:spPr>
        <p:txBody>
          <a:bodyPr/>
          <a:lstStyle/>
          <a:p>
            <a:pPr eaLnBrk="1" hangingPunct="1"/>
            <a:r>
              <a:rPr lang="sk-SK" sz="2000" dirty="0" smtClean="0"/>
              <a:t>Výsledok môže slúžiť pre ďalšie analýzy.</a:t>
            </a:r>
          </a:p>
          <a:p>
            <a:pPr eaLnBrk="1" hangingPunct="1"/>
            <a:r>
              <a:rPr lang="sk-SK" sz="2000" dirty="0" smtClean="0"/>
              <a:t>Ak je napr. potrebná spojitá plocha s určitou veľkosťou, tak sa opakuje skôr uvedený postup s postupným použitím modulov </a:t>
            </a:r>
            <a:r>
              <a:rPr lang="sk-SK" sz="2000" i="1" dirty="0" err="1" smtClean="0"/>
              <a:t>Group</a:t>
            </a:r>
            <a:r>
              <a:rPr lang="sk-SK" sz="2000" i="1" dirty="0" smtClean="0"/>
              <a:t>, </a:t>
            </a:r>
            <a:r>
              <a:rPr lang="sk-SK" sz="2000" i="1" dirty="0" err="1" smtClean="0"/>
              <a:t>Area</a:t>
            </a:r>
            <a:r>
              <a:rPr lang="sk-SK" sz="2000" i="1" dirty="0" smtClean="0"/>
              <a:t>, </a:t>
            </a:r>
            <a:r>
              <a:rPr lang="sk-SK" sz="2000" i="1" dirty="0" err="1" smtClean="0"/>
              <a:t>Reclass</a:t>
            </a:r>
            <a:r>
              <a:rPr lang="sk-SK" sz="2000" i="1" smtClean="0"/>
              <a:t>...</a:t>
            </a:r>
            <a:endParaRPr lang="sk-SK" sz="2000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k-SK" sz="3600" dirty="0" smtClean="0"/>
              <a:t>Otázky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???</a:t>
            </a:r>
            <a:endParaRPr lang="sk-SK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sk-SK" sz="4000" dirty="0" smtClean="0"/>
              <a:t>Ďakujem za pozornosť.</a:t>
            </a:r>
            <a:endParaRPr lang="sk-SK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k-SK" sz="3600" dirty="0" smtClean="0"/>
              <a:t>Úvod 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k-SK" sz="2000" dirty="0" smtClean="0"/>
              <a:t>Cvičenie nadväzuje na cvičenia 2-7 až 2-9.</a:t>
            </a:r>
          </a:p>
          <a:p>
            <a:pPr eaLnBrk="1" hangingPunct="1"/>
            <a:r>
              <a:rPr lang="sk-SK" sz="2000" dirty="0" smtClean="0"/>
              <a:t>Obsahuje použiteľné metodiky výberu najvhodnejších oblastí z výstupov predošlých cvičení na základe doplnkových obmedzení.</a:t>
            </a:r>
          </a:p>
          <a:p>
            <a:pPr eaLnBrk="1" hangingPunct="1"/>
            <a:r>
              <a:rPr lang="sk-SK" sz="2000" dirty="0" smtClean="0"/>
              <a:t>Prezentuje výhody využitia skriptovania nástrojov </a:t>
            </a:r>
            <a:r>
              <a:rPr lang="sk-SK" sz="2000" dirty="0" err="1" smtClean="0"/>
              <a:t>Idrisi</a:t>
            </a:r>
            <a:r>
              <a:rPr lang="sk-SK" sz="2000" dirty="0" smtClean="0"/>
              <a:t> do podoby </a:t>
            </a:r>
            <a:r>
              <a:rPr lang="sk-SK" sz="2000" dirty="0" err="1" smtClean="0"/>
              <a:t>makra</a:t>
            </a:r>
            <a:r>
              <a:rPr lang="sk-SK" sz="2000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z="3600" dirty="0"/>
              <a:t>Doteraz nepoužité</a:t>
            </a:r>
            <a:r>
              <a:rPr lang="sk-SK" sz="3600" dirty="0" smtClean="0"/>
              <a:t> moduly</a:t>
            </a:r>
            <a:endParaRPr lang="sk-SK" dirty="0" smtClean="0"/>
          </a:p>
        </p:txBody>
      </p:sp>
      <p:sp>
        <p:nvSpPr>
          <p:cNvPr id="13315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sz="2000" i="1" dirty="0" smtClean="0"/>
              <a:t>Group</a:t>
            </a:r>
            <a:r>
              <a:rPr lang="sk-SK" sz="2000" dirty="0" smtClean="0"/>
              <a:t> – identifikácia spojitých zón </a:t>
            </a:r>
            <a:r>
              <a:rPr lang="sk-SK" sz="2000" dirty="0" err="1" smtClean="0"/>
              <a:t>pixlov</a:t>
            </a:r>
            <a:r>
              <a:rPr lang="sk-SK" sz="2000" dirty="0" smtClean="0"/>
              <a:t> s rovnakými hodnotami.</a:t>
            </a:r>
          </a:p>
          <a:p>
            <a:r>
              <a:rPr lang="sk-SK" sz="2000" i="1" dirty="0" err="1" smtClean="0"/>
              <a:t>Area</a:t>
            </a:r>
            <a:r>
              <a:rPr lang="sk-SK" sz="2000" i="1" dirty="0" smtClean="0"/>
              <a:t> – </a:t>
            </a:r>
            <a:r>
              <a:rPr lang="sk-SK" sz="2000" dirty="0" smtClean="0"/>
              <a:t>výpočet plochy pre každú samostatnú zónu.</a:t>
            </a:r>
          </a:p>
          <a:p>
            <a:r>
              <a:rPr lang="sk-SK" sz="2000" i="1" dirty="0" err="1" smtClean="0"/>
              <a:t>Overlay</a:t>
            </a:r>
            <a:r>
              <a:rPr lang="sk-SK" sz="2000" i="1" dirty="0" smtClean="0"/>
              <a:t> – </a:t>
            </a:r>
            <a:r>
              <a:rPr lang="sk-SK" sz="2000" dirty="0" smtClean="0"/>
              <a:t>obdoba rastrovej kalkulačky pre 2 vrstvy.</a:t>
            </a:r>
          </a:p>
          <a:p>
            <a:r>
              <a:rPr lang="sk-SK" sz="2000" i="1" dirty="0" smtClean="0"/>
              <a:t>Run </a:t>
            </a:r>
            <a:r>
              <a:rPr lang="sk-SK" sz="2000" i="1" dirty="0" err="1" smtClean="0"/>
              <a:t>Macro</a:t>
            </a:r>
            <a:r>
              <a:rPr lang="sk-SK" sz="2000" i="1" dirty="0" smtClean="0"/>
              <a:t> </a:t>
            </a:r>
            <a:r>
              <a:rPr lang="sk-SK" sz="2000" i="1" dirty="0"/>
              <a:t>–</a:t>
            </a:r>
            <a:r>
              <a:rPr lang="sk-SK" sz="2000" dirty="0" smtClean="0"/>
              <a:t> slúži na spúšťanie </a:t>
            </a:r>
            <a:r>
              <a:rPr lang="sk-SK" sz="2000" dirty="0" err="1" smtClean="0"/>
              <a:t>makier</a:t>
            </a:r>
            <a:r>
              <a:rPr lang="sk-SK" sz="2000" dirty="0" smtClean="0"/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2534767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034" y="1500180"/>
            <a:ext cx="8229600" cy="3240890"/>
          </a:xfrm>
        </p:spPr>
        <p:txBody>
          <a:bodyPr/>
          <a:lstStyle/>
          <a:p>
            <a:pPr eaLnBrk="1" hangingPunct="1"/>
            <a:r>
              <a:rPr lang="sk-SK" sz="2000" dirty="0" smtClean="0"/>
              <a:t>Jednoduchá procedúra.</a:t>
            </a:r>
          </a:p>
          <a:p>
            <a:pPr eaLnBrk="1" hangingPunct="1"/>
            <a:r>
              <a:rPr lang="sk-SK" sz="2000" dirty="0" smtClean="0"/>
              <a:t>Výber všetkých vhodných oblastí, ktoré sú kompaktné a majú minimálne 20 hektárov.</a:t>
            </a:r>
          </a:p>
          <a:p>
            <a:pPr eaLnBrk="1" hangingPunct="1"/>
            <a:r>
              <a:rPr lang="sk-SK" sz="2000" i="0" dirty="0" smtClean="0"/>
              <a:t>Postupné použitie modulov</a:t>
            </a:r>
            <a:r>
              <a:rPr lang="sk-SK" sz="2000" i="1" dirty="0" smtClean="0"/>
              <a:t>:</a:t>
            </a:r>
          </a:p>
          <a:p>
            <a:pPr lvl="1" eaLnBrk="1" hangingPunct="1"/>
            <a:r>
              <a:rPr lang="sk-SK" sz="1600" i="1" dirty="0" err="1" smtClean="0"/>
              <a:t>Group</a:t>
            </a:r>
            <a:r>
              <a:rPr lang="sk-SK" sz="1600" i="1" baseline="0" dirty="0" smtClean="0"/>
              <a:t> </a:t>
            </a:r>
            <a:r>
              <a:rPr lang="sk-SK" sz="1600" i="0" baseline="0" dirty="0" smtClean="0"/>
              <a:t>(vstup </a:t>
            </a:r>
            <a:r>
              <a:rPr lang="sk-SK" sz="1600" i="0" baseline="0" dirty="0" err="1" smtClean="0"/>
              <a:t>mcebool</a:t>
            </a:r>
            <a:r>
              <a:rPr lang="sk-SK" sz="1600" i="1" dirty="0" smtClean="0"/>
              <a:t>, </a:t>
            </a:r>
            <a:r>
              <a:rPr lang="sk-SK" sz="1600" i="0" dirty="0" smtClean="0"/>
              <a:t>výstup </a:t>
            </a:r>
            <a:r>
              <a:rPr lang="sk-SK" sz="1600" i="0" dirty="0" err="1" smtClean="0"/>
              <a:t>Area</a:t>
            </a:r>
            <a:r>
              <a:rPr lang="sk-SK" sz="1600" i="0" baseline="0" dirty="0" smtClean="0"/>
              <a:t>, „</a:t>
            </a:r>
            <a:r>
              <a:rPr lang="sk-SK" sz="1600" i="0" baseline="0" dirty="0" err="1" smtClean="0"/>
              <a:t>Include</a:t>
            </a:r>
            <a:r>
              <a:rPr lang="sk-SK" sz="1600" i="0" baseline="0" dirty="0" smtClean="0"/>
              <a:t> </a:t>
            </a:r>
            <a:r>
              <a:rPr lang="sk-SK" sz="1600" i="0" baseline="0" dirty="0" err="1" smtClean="0"/>
              <a:t>diagonals</a:t>
            </a:r>
            <a:r>
              <a:rPr lang="sk-SK" sz="1600" i="0" baseline="0" dirty="0" smtClean="0"/>
              <a:t>“</a:t>
            </a:r>
            <a:r>
              <a:rPr lang="sk-SK" sz="1600" i="0" dirty="0" smtClean="0"/>
              <a:t> )</a:t>
            </a:r>
          </a:p>
          <a:p>
            <a:pPr lvl="1" eaLnBrk="1" hangingPunct="1"/>
            <a:r>
              <a:rPr lang="sk-SK" sz="1600" i="1" dirty="0" err="1" smtClean="0"/>
              <a:t>Area</a:t>
            </a:r>
            <a:r>
              <a:rPr lang="sk-SK" sz="1600" i="0" dirty="0" smtClean="0"/>
              <a:t>(vstup </a:t>
            </a:r>
            <a:r>
              <a:rPr lang="sk-SK" sz="1600" i="0" dirty="0" err="1" smtClean="0"/>
              <a:t>Area</a:t>
            </a:r>
            <a:r>
              <a:rPr lang="sk-SK" sz="1600" i="0" dirty="0" smtClean="0"/>
              <a:t>, výstup Area1 „ha“)</a:t>
            </a:r>
            <a:endParaRPr lang="sk-SK" sz="1600" dirty="0" smtClean="0"/>
          </a:p>
          <a:p>
            <a:pPr lvl="1" eaLnBrk="1" hangingPunct="1"/>
            <a:r>
              <a:rPr lang="sk-SK" sz="1600" i="1" dirty="0" err="1" smtClean="0"/>
              <a:t>Reclass</a:t>
            </a:r>
            <a:r>
              <a:rPr lang="sk-SK" sz="1600" i="0" dirty="0" smtClean="0"/>
              <a:t> (vstup Area1, výstup Area2, 0,0-20; 1, 20-99; 0, 99-999999)</a:t>
            </a:r>
          </a:p>
          <a:p>
            <a:pPr lvl="1" eaLnBrk="1" hangingPunct="1"/>
            <a:r>
              <a:rPr lang="sk-SK" sz="1600" i="1" dirty="0" err="1" smtClean="0"/>
              <a:t>Overlay</a:t>
            </a:r>
            <a:r>
              <a:rPr lang="sk-SK" sz="1600" i="1" dirty="0" smtClean="0"/>
              <a:t> </a:t>
            </a:r>
            <a:r>
              <a:rPr lang="sk-SK" sz="1600" i="0" dirty="0" smtClean="0"/>
              <a:t>(vstupy</a:t>
            </a:r>
            <a:r>
              <a:rPr lang="sk-SK" sz="1600" i="0" baseline="0" dirty="0" smtClean="0"/>
              <a:t> Area1, Area2, výstup Vysledok210a, „</a:t>
            </a:r>
            <a:r>
              <a:rPr lang="sk-SK" sz="1600" i="0" baseline="0" dirty="0" err="1" smtClean="0"/>
              <a:t>first*second</a:t>
            </a:r>
            <a:r>
              <a:rPr lang="sk-SK" sz="1600" i="0" baseline="0" dirty="0" smtClean="0"/>
              <a:t>“)</a:t>
            </a:r>
            <a:endParaRPr lang="sk-SK" sz="1600" i="1" dirty="0" smtClean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k-SK" sz="3600" dirty="0" smtClean="0"/>
              <a:t>Výber lokalít pre rezidenčnú výstavbu na základe </a:t>
            </a:r>
            <a:r>
              <a:rPr lang="sk-SK" sz="3600" dirty="0" err="1" smtClean="0"/>
              <a:t>Booleanských</a:t>
            </a:r>
            <a:r>
              <a:rPr lang="sk-SK" sz="3600" dirty="0" smtClean="0"/>
              <a:t> výstupov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034" y="1500180"/>
            <a:ext cx="8229600" cy="3240890"/>
          </a:xfrm>
        </p:spPr>
        <p:txBody>
          <a:bodyPr/>
          <a:lstStyle/>
          <a:p>
            <a:pPr eaLnBrk="1" hangingPunct="1"/>
            <a:r>
              <a:rPr lang="sk-SK" sz="2000" i="1" dirty="0" err="1" smtClean="0"/>
              <a:t>Group</a:t>
            </a:r>
            <a:r>
              <a:rPr lang="sk-SK" sz="2000" i="1" baseline="0" dirty="0" smtClean="0"/>
              <a:t> </a:t>
            </a:r>
            <a:r>
              <a:rPr lang="sk-SK" sz="2000" i="0" baseline="0" dirty="0" smtClean="0"/>
              <a:t>(vstup </a:t>
            </a:r>
            <a:r>
              <a:rPr lang="sk-SK" sz="2000" i="0" baseline="0" dirty="0" err="1" smtClean="0"/>
              <a:t>mcebool</a:t>
            </a:r>
            <a:r>
              <a:rPr lang="sk-SK" sz="2000" i="1" dirty="0" smtClean="0"/>
              <a:t>, </a:t>
            </a:r>
            <a:r>
              <a:rPr lang="sk-SK" sz="2000" i="0" dirty="0" smtClean="0"/>
              <a:t>výstup </a:t>
            </a:r>
            <a:r>
              <a:rPr lang="sk-SK" sz="2000" i="0" dirty="0" err="1" smtClean="0"/>
              <a:t>Area</a:t>
            </a:r>
            <a:r>
              <a:rPr lang="sk-SK" sz="2000" i="0" baseline="0" dirty="0" smtClean="0"/>
              <a:t>, „</a:t>
            </a:r>
            <a:r>
              <a:rPr lang="sk-SK" sz="2000" i="0" baseline="0" dirty="0" err="1" smtClean="0"/>
              <a:t>Include</a:t>
            </a:r>
            <a:r>
              <a:rPr lang="sk-SK" sz="2000" i="0" baseline="0" dirty="0" smtClean="0"/>
              <a:t> </a:t>
            </a:r>
            <a:r>
              <a:rPr lang="sk-SK" sz="2000" i="0" baseline="0" dirty="0" err="1" smtClean="0"/>
              <a:t>diagonals</a:t>
            </a:r>
            <a:r>
              <a:rPr lang="sk-SK" sz="2000" i="0" baseline="0" dirty="0" smtClean="0"/>
              <a:t>“</a:t>
            </a:r>
            <a:r>
              <a:rPr lang="sk-SK" sz="2000" i="0" dirty="0" smtClean="0"/>
              <a:t> ) 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k-SK" sz="3600" dirty="0" smtClean="0"/>
              <a:t>Výber lokalít pre rezidenčnú výstavbu na základe </a:t>
            </a:r>
            <a:r>
              <a:rPr lang="sk-SK" sz="3600" dirty="0" err="1" smtClean="0"/>
              <a:t>Booleanských</a:t>
            </a:r>
            <a:r>
              <a:rPr lang="sk-SK" sz="3600" dirty="0" smtClean="0"/>
              <a:t> výstupov</a:t>
            </a: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2000246"/>
            <a:ext cx="3260543" cy="28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Obrázok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2000246"/>
            <a:ext cx="3572106" cy="288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034" y="1500180"/>
            <a:ext cx="8229600" cy="3240890"/>
          </a:xfrm>
        </p:spPr>
        <p:txBody>
          <a:bodyPr/>
          <a:lstStyle/>
          <a:p>
            <a:pPr eaLnBrk="1" hangingPunct="1"/>
            <a:r>
              <a:rPr lang="sk-SK" sz="2000" i="1" dirty="0" err="1" smtClean="0"/>
              <a:t>Area</a:t>
            </a:r>
            <a:r>
              <a:rPr lang="sk-SK" sz="2000" i="0" dirty="0" smtClean="0"/>
              <a:t>(vstup </a:t>
            </a:r>
            <a:r>
              <a:rPr lang="sk-SK" sz="2000" i="0" dirty="0" err="1" smtClean="0"/>
              <a:t>Area</a:t>
            </a:r>
            <a:r>
              <a:rPr lang="sk-SK" sz="2000" i="0" dirty="0" smtClean="0"/>
              <a:t>, výstup Area1 „ha“)</a:t>
            </a:r>
            <a:r>
              <a:rPr lang="sk-SK" sz="2000" i="0" baseline="0" dirty="0" smtClean="0"/>
              <a:t> 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k-SK" sz="3600" dirty="0" smtClean="0"/>
              <a:t>Výber lokalít pre rezidenčnú výstavbu na základe </a:t>
            </a:r>
            <a:r>
              <a:rPr lang="sk-SK" sz="3600" dirty="0" err="1" smtClean="0"/>
              <a:t>Booleanských</a:t>
            </a:r>
            <a:r>
              <a:rPr lang="sk-SK" sz="3600" dirty="0" smtClean="0"/>
              <a:t> výstupov</a:t>
            </a:r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224" y="1928808"/>
            <a:ext cx="3738353" cy="288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034" y="1500180"/>
            <a:ext cx="8229600" cy="3240890"/>
          </a:xfrm>
        </p:spPr>
        <p:txBody>
          <a:bodyPr/>
          <a:lstStyle/>
          <a:p>
            <a:pPr eaLnBrk="1" hangingPunct="1"/>
            <a:r>
              <a:rPr lang="sk-SK" sz="2000" i="1" dirty="0" err="1" smtClean="0"/>
              <a:t>Reclass</a:t>
            </a:r>
            <a:r>
              <a:rPr lang="sk-SK" sz="2000" i="0" dirty="0" smtClean="0"/>
              <a:t> (vstup Area1, výstup Area2, 0,0-20; 1, 20-99; 0, 99-999999) 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k-SK" sz="3600" dirty="0" smtClean="0"/>
              <a:t>Výber lokalít pre rezidenčnú výstavbu na základe </a:t>
            </a:r>
            <a:r>
              <a:rPr lang="sk-SK" sz="3600" dirty="0" err="1" smtClean="0"/>
              <a:t>Booleanských</a:t>
            </a:r>
            <a:r>
              <a:rPr lang="sk-SK" sz="3600" dirty="0" smtClean="0"/>
              <a:t> výstupov</a:t>
            </a:r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1928808"/>
            <a:ext cx="3575976" cy="28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034" y="1500180"/>
            <a:ext cx="8229600" cy="3240890"/>
          </a:xfrm>
        </p:spPr>
        <p:txBody>
          <a:bodyPr/>
          <a:lstStyle/>
          <a:p>
            <a:pPr eaLnBrk="1" hangingPunct="1"/>
            <a:r>
              <a:rPr lang="sk-SK" sz="2000" i="1" dirty="0" err="1" smtClean="0"/>
              <a:t>Overlay</a:t>
            </a:r>
            <a:r>
              <a:rPr lang="sk-SK" sz="2000" i="1" dirty="0" smtClean="0"/>
              <a:t> </a:t>
            </a:r>
            <a:r>
              <a:rPr lang="sk-SK" sz="2000" i="0" dirty="0" smtClean="0"/>
              <a:t>(vstupy</a:t>
            </a:r>
            <a:r>
              <a:rPr lang="sk-SK" sz="2000" i="0" baseline="0" dirty="0" smtClean="0"/>
              <a:t> Area1, Area2, výstup Vysledok210a, „</a:t>
            </a:r>
            <a:r>
              <a:rPr lang="sk-SK" sz="2000" i="0" baseline="0" dirty="0" err="1" smtClean="0"/>
              <a:t>first*second</a:t>
            </a:r>
            <a:r>
              <a:rPr lang="sk-SK" sz="2000" i="0" baseline="0" dirty="0" smtClean="0"/>
              <a:t>“)</a:t>
            </a:r>
            <a:endParaRPr lang="sk-SK" sz="2000" i="1" dirty="0" smtClean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k-SK" sz="3600" dirty="0" smtClean="0"/>
              <a:t>Výber lokalít pre rezidenčnú výstavbu na základe </a:t>
            </a:r>
            <a:r>
              <a:rPr lang="sk-SK" sz="3600" dirty="0" err="1" smtClean="0"/>
              <a:t>Booleanských</a:t>
            </a:r>
            <a:r>
              <a:rPr lang="sk-SK" sz="3600" dirty="0" smtClean="0"/>
              <a:t> výstupov</a:t>
            </a:r>
          </a:p>
        </p:txBody>
      </p:sp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1928808"/>
            <a:ext cx="3823333" cy="28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k-SK" sz="3600" dirty="0" smtClean="0"/>
              <a:t>Výber lokalít pre rezidenčnú výstavbu na základe spojitých výstupov I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28742"/>
            <a:ext cx="8229600" cy="316945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k-SK" sz="2000" dirty="0" smtClean="0"/>
              <a:t>Existujú dva základné prístupy určenia plôch pre rezidenčnú výstavbu na základe spojitých výstupov vhodnosti.</a:t>
            </a:r>
          </a:p>
          <a:p>
            <a:pPr eaLnBrk="1" hangingPunct="1">
              <a:lnSpc>
                <a:spcPct val="90000"/>
              </a:lnSpc>
            </a:pPr>
            <a:r>
              <a:rPr lang="sk-SK" sz="2000" dirty="0" smtClean="0"/>
              <a:t>Pri oboch je potrebné určiť limitnú hodnotu miery vhodnosti.</a:t>
            </a:r>
          </a:p>
          <a:p>
            <a:pPr eaLnBrk="1" hangingPunct="1">
              <a:lnSpc>
                <a:spcPct val="90000"/>
              </a:lnSpc>
            </a:pPr>
            <a:r>
              <a:rPr lang="sk-SK" sz="2000" dirty="0" smtClean="0"/>
              <a:t>Potom sa môže zvoliť územie:</a:t>
            </a:r>
          </a:p>
          <a:p>
            <a:pPr lvl="1" eaLnBrk="1" hangingPunct="1">
              <a:lnSpc>
                <a:spcPct val="90000"/>
              </a:lnSpc>
            </a:pPr>
            <a:r>
              <a:rPr lang="sk-SK" sz="1800" dirty="0"/>
              <a:t>k</a:t>
            </a:r>
            <a:r>
              <a:rPr lang="sk-SK" sz="1800" dirty="0" smtClean="0"/>
              <a:t>toré je kompaktné a zároveň má minimálne zadanú plochu, (prístup 1)</a:t>
            </a:r>
          </a:p>
          <a:p>
            <a:pPr lvl="1" eaLnBrk="1" hangingPunct="1">
              <a:lnSpc>
                <a:spcPct val="90000"/>
              </a:lnSpc>
            </a:pPr>
            <a:r>
              <a:rPr lang="sk-SK" sz="1800" dirty="0" smtClean="0"/>
              <a:t>o zadanej ploche bez podmienky jeho kompaktnosti. Vyberie sa fixný počet buniek rastra na základe ich zoradenia podľa vhodnosti. Výsledok tohto výberu sa môže použiť do ďalšej analýzy. (prístup 2)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Edge</Template>
  <TotalTime>585</TotalTime>
  <Words>615</Words>
  <Application>Microsoft Office PowerPoint</Application>
  <PresentationFormat>Prezentácia na obrazovke (16:9)</PresentationFormat>
  <Paragraphs>71</Paragraphs>
  <Slides>17</Slides>
  <Notes>5</Notes>
  <HiddenSlides>0</HiddenSlides>
  <MMClips>0</MMClips>
  <ScaleCrop>false</ScaleCrop>
  <HeadingPairs>
    <vt:vector size="4" baseType="variant">
      <vt:variant>
        <vt:lpstr>Motív</vt:lpstr>
      </vt:variant>
      <vt:variant>
        <vt:i4>1</vt:i4>
      </vt:variant>
      <vt:variant>
        <vt:lpstr>Nadpisy snímok</vt:lpstr>
      </vt:variant>
      <vt:variant>
        <vt:i4>17</vt:i4>
      </vt:variant>
    </vt:vector>
  </HeadingPairs>
  <TitlesOfParts>
    <vt:vector size="18" baseType="lpstr">
      <vt:lpstr>Edge</vt:lpstr>
      <vt:lpstr>Exercise 2-10 MCE: Site selection Using Boolean and continuous Results</vt:lpstr>
      <vt:lpstr>Úvod </vt:lpstr>
      <vt:lpstr>Doteraz nepoužité moduly</vt:lpstr>
      <vt:lpstr>Výber lokalít pre rezidenčnú výstavbu na základe Booleanských výstupov</vt:lpstr>
      <vt:lpstr>Výber lokalít pre rezidenčnú výstavbu na základe Booleanských výstupov</vt:lpstr>
      <vt:lpstr>Výber lokalít pre rezidenčnú výstavbu na základe Booleanských výstupov</vt:lpstr>
      <vt:lpstr>Výber lokalít pre rezidenčnú výstavbu na základe Booleanských výstupov</vt:lpstr>
      <vt:lpstr>Výber lokalít pre rezidenčnú výstavbu na základe Booleanských výstupov</vt:lpstr>
      <vt:lpstr>Výber lokalít pre rezidenčnú výstavbu na základe spojitých výstupov I</vt:lpstr>
      <vt:lpstr>Výber lokalít pre rezidenčnú výstavbu na základe spojitých výstupov II – prístup 1</vt:lpstr>
      <vt:lpstr>Výber lokalít pre rezidenčnú výstavbu na základe spojitých výstupov III – prístup 1</vt:lpstr>
      <vt:lpstr>Parametre pre spustenia makra – vstup mapa Vysledok28</vt:lpstr>
      <vt:lpstr>Výber lokalít pre rezidenčnú výstavbu na základe spojitých výstupov IV – prístup 2</vt:lpstr>
      <vt:lpstr>Výber lokalít pre rezidenčnú výstavbu na základe spojitých výstupov IV – prístup 2</vt:lpstr>
      <vt:lpstr>Výber lokalít pre rezidenčnú výstavbu na základe spojitých výstupov IV – prístup 2</vt:lpstr>
      <vt:lpstr>Otázky</vt:lpstr>
      <vt:lpstr>Snímka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Exercise 2-8 MCE:Non-Boolean Standardization and Weighted Linear Combination</dc:title>
  <dc:creator>student</dc:creator>
  <cp:lastModifiedBy>Vlado</cp:lastModifiedBy>
  <cp:revision>48</cp:revision>
  <dcterms:created xsi:type="dcterms:W3CDTF">2011-03-09T07:21:11Z</dcterms:created>
  <dcterms:modified xsi:type="dcterms:W3CDTF">2021-03-24T13:34:20Z</dcterms:modified>
</cp:coreProperties>
</file>